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8"/>
  </p:notesMasterIdLst>
  <p:sldIdLst>
    <p:sldId id="256" r:id="rId2"/>
    <p:sldId id="315" r:id="rId3"/>
    <p:sldId id="317" r:id="rId4"/>
    <p:sldId id="316" r:id="rId5"/>
    <p:sldId id="318" r:id="rId6"/>
    <p:sldId id="319" r:id="rId7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15"/>
  </p:normalViewPr>
  <p:slideViewPr>
    <p:cSldViewPr snapToGrid="0">
      <p:cViewPr varScale="1">
        <p:scale>
          <a:sx n="65" d="100"/>
          <a:sy n="65" d="100"/>
        </p:scale>
        <p:origin x="38" y="8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E1819-BCA5-5648-B675-269B2E088A09}" type="datetimeFigureOut">
              <a:rPr lang="en-PK" smtClean="0"/>
              <a:t>03/30/2025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7B810-6C50-6045-9A7B-671F7EF65121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01646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EF93-8F68-7EC8-8C03-E14E2DFA9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FDB7E-8066-F0D3-1C1E-B49E0E0DA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7AA46-4EB6-81EB-CE67-063DBF106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CB1B-F2CF-4AA6-8AB5-19BF2AE277F3}" type="datetime1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E88FD-AE3A-D514-1FAA-C794892A4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77CD2-91E1-1254-716C-1C9A0788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2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8A9F-AD3D-B6A8-C53C-E5C4D3E0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C5AF2B-3AB3-DFB2-680F-EBA521A01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CBC05-4FE9-A177-5326-70884FC68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98D5-D664-40F2-8610-3050325C2BA9}" type="datetime1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15C4-8123-C314-B3BC-E4B1626C3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6F1D0-788D-B3A6-3875-3345C1EB2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28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46937-2DC2-401A-7758-A0EE8A082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81E94-8316-5C99-D97E-3149313F3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E2C08-2831-A6E1-F71D-29729FF3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7DA66-1E84-4B1B-82C8-F961F4EAB60D}" type="datetime1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91CF5-321E-7F08-6923-B124CAD0F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CE3D3-9B92-7131-AE00-22D642A2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9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5D0C1-3278-C667-1617-CE52F6BF9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66EFD-3774-5E9A-DA71-9FE3CB786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483C5-51B3-C338-A41D-FA0389C9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4425-E024-425E-9FE1-613A4D866790}" type="datetime1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147FD-13B4-2792-CF6D-149BE614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D866F-6F4A-2842-0E2B-5A484F11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7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8EA1D-5303-D2F3-F0C8-F0EECA02F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18A08-BE7B-5F33-5CDD-21ACE0EDB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33FA3-9B04-A37D-D586-AFBDCFB34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9B091-2A8B-4EFD-B4E4-AADE40633C06}" type="datetime1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DF4C2-AE11-42E3-BF16-D9FC3D67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CF25A-5D9B-B413-1A8F-70C158BAF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61112-2C81-9DF6-948E-23F98F0D5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92F37-9690-BC1C-FC1C-C74D380DD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87729-894B-E1F9-575A-E44FE6DA3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F5AD1-9E55-99D9-D534-4059B420D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8938-F28F-48E0-A4DB-168A96127ABD}" type="datetime1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E8056-BD54-8DBB-C221-57B51A37B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5568B-7E4E-3282-71BC-F46E33719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5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897C4-9B88-91F2-2E4C-C2D3627C1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F8739-0D45-4807-AB30-F886ECFF3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FE31C-7A3D-0989-9D10-DE2C5EED0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14B173-0998-9DC8-3541-9D76CF2AF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0C99D-96C6-9A53-27FE-AD3ADB4FA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079E3E-2C24-E9C5-4F0E-6D4D42CD4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AFE3-B253-4657-9C1F-CD9F4CFF0147}" type="datetime1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5DF21C-3467-78F4-ACDB-6A488CF5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5419D-3194-E032-0169-50F2DB21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82B97-DA49-BD90-462C-E9A3030D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94D9A-B39D-E445-ACCC-17EF3A2F6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38EB-9E3F-420C-B3B7-789CFFF207EF}" type="datetime1">
              <a:rPr lang="en-US" smtClean="0"/>
              <a:t>3/30/2025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446245-0C14-A2DD-7CC9-345A4B0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DC9BED-8EC3-3F87-D5EB-388FD524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4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AC99A7-75A1-95CA-D6E8-DA413FB2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88ED-425D-4F29-ACC4-75EC8E8A65D6}" type="datetime1">
              <a:rPr lang="en-US" smtClean="0"/>
              <a:t>3/30/2025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FB0D4-191E-3210-513A-D36563612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6F408-67D1-8B0F-AC9D-FFA9BBD7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3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05CD-60D8-9F1A-4197-06F46456C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1B31E-299A-AF0E-609E-256B988D3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B1883B-9C2A-0655-B645-E2D750FFA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9D4F1-09DE-B4FA-6D25-0C3E9E5AF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B07F-0EE4-47AA-A033-91A3CC66209D}" type="datetime1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1000E-0BCE-D5B7-B7AD-EC83950CF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FA8FC2-2932-48E8-367F-9F1161FAA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366A0-16C2-1FD5-5490-63B269A0D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F631CE-398C-12A7-E507-3968BCD29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02802-AC1B-518B-6DDF-C0F2CA187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1B581-4078-BF4E-29C9-4D694900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3C71-548F-4537-B38D-ADA3344D7A62}" type="datetime1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BAA29-0B2B-7576-ABDF-1A2ECA38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8074C-5223-0C18-4A3F-CFF582DE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4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0D2B91-A7CC-9BD9-1F35-BE6E4E9CC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FB7C7-A5CF-58C4-2A70-D00A5217E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3428F-C050-7C0B-FF22-A96973BB5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17E84-648C-49C5-912A-0E44587CE2F1}" type="datetime1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30784-EC29-FB38-E379-4094857C3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By Omer Rana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76603-FCA7-05DA-58FA-24E529EF16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B4213-D29E-45E1-9538-5A32F90A9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2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FC13D-D189-4122-B03C-672CA7A74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260" y="1758462"/>
            <a:ext cx="5063535" cy="1744395"/>
          </a:xfrm>
        </p:spPr>
        <p:txBody>
          <a:bodyPr>
            <a:noAutofit/>
          </a:bodyPr>
          <a:lstStyle/>
          <a:p>
            <a:pPr>
              <a:spcBef>
                <a:spcPct val="30000"/>
              </a:spcBef>
              <a:buClr>
                <a:schemeClr val="tx2"/>
              </a:buClr>
              <a:buSzPct val="75000"/>
            </a:pPr>
            <a:r>
              <a:rPr lang="en-US" altLang="en-PK" sz="4000" b="1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Development/</a:t>
            </a:r>
            <a:br>
              <a:rPr lang="en-US" altLang="en-PK" sz="4000" b="1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PK" sz="4000" b="1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Implementation / Coding Phase</a:t>
            </a:r>
            <a:endParaRPr lang="en-US" sz="4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0" y="5754255"/>
            <a:ext cx="3906982" cy="1103745"/>
          </a:xfrm>
          <a:prstGeom prst="homePlat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Omer Rana</a:t>
            </a:r>
            <a:endParaRPr lang="en-US"/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894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57500653-B8DC-06AB-B955-FBE1837E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4" y="254253"/>
            <a:ext cx="8166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PK" sz="2800" b="1" i="1" u="sng" dirty="0">
                <a:solidFill>
                  <a:srgbClr val="002060"/>
                </a:solidFill>
                <a:latin typeface="Arial" panose="020B0604020202020204" pitchFamily="34" charset="0"/>
              </a:rPr>
              <a:t>SYSTEMS DEVELOPMENT LIFE CYCLE (SDLC)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15617" y="915548"/>
            <a:ext cx="96409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1D35"/>
                </a:solidFill>
              </a:rPr>
              <a:t>The Development Phase </a:t>
            </a:r>
            <a:r>
              <a:rPr lang="en-US" sz="2400" dirty="0">
                <a:solidFill>
                  <a:srgbClr val="001D35"/>
                </a:solidFill>
              </a:rPr>
              <a:t>is where the </a:t>
            </a:r>
            <a:r>
              <a:rPr lang="en-US" sz="2400" dirty="0">
                <a:solidFill>
                  <a:srgbClr val="FF0000"/>
                </a:solidFill>
              </a:rPr>
              <a:t>actual building, coding, and implementation of a system </a:t>
            </a:r>
            <a:r>
              <a:rPr lang="en-US" sz="2400" dirty="0">
                <a:solidFill>
                  <a:srgbClr val="001D35"/>
                </a:solidFill>
              </a:rPr>
              <a:t>or product takes place, following the planning, design, and analysis stages</a:t>
            </a:r>
            <a:r>
              <a:rPr lang="en-US" sz="2400" dirty="0" smtClean="0">
                <a:solidFill>
                  <a:srgbClr val="001D35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01D35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1D35"/>
                </a:solidFill>
              </a:rPr>
              <a:t>If </a:t>
            </a:r>
            <a:r>
              <a:rPr lang="en-US" sz="2400" dirty="0">
                <a:solidFill>
                  <a:srgbClr val="001D35"/>
                </a:solidFill>
              </a:rPr>
              <a:t>the design is performed in a detailed and organized manner, </a:t>
            </a:r>
            <a:r>
              <a:rPr lang="en-US" sz="2400" dirty="0">
                <a:solidFill>
                  <a:srgbClr val="001D35"/>
                </a:solidFill>
              </a:rPr>
              <a:t>then code </a:t>
            </a:r>
            <a:r>
              <a:rPr lang="en-US" sz="2400" dirty="0">
                <a:solidFill>
                  <a:srgbClr val="001D35"/>
                </a:solidFill>
              </a:rPr>
              <a:t>generation can be accomplished without much hassle. </a:t>
            </a:r>
            <a:endParaRPr lang="en-US" sz="2400" dirty="0" smtClean="0">
              <a:solidFill>
                <a:srgbClr val="001D35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1D35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1D35"/>
                </a:solidFill>
              </a:rPr>
              <a:t>Developers </a:t>
            </a:r>
            <a:r>
              <a:rPr lang="en-US" sz="2400" dirty="0">
                <a:solidFill>
                  <a:srgbClr val="001D35"/>
                </a:solidFill>
              </a:rPr>
              <a:t>must follow the </a:t>
            </a:r>
            <a:r>
              <a:rPr lang="en-US" sz="2400" dirty="0">
                <a:solidFill>
                  <a:srgbClr val="FF0000"/>
                </a:solidFill>
              </a:rPr>
              <a:t>coding guidelines </a:t>
            </a:r>
            <a:r>
              <a:rPr lang="en-US" sz="2400" dirty="0">
                <a:solidFill>
                  <a:srgbClr val="001D35"/>
                </a:solidFill>
              </a:rPr>
              <a:t>defined by their organization and programming tools like compilers, interpreters, debuggers, etc. </a:t>
            </a:r>
            <a:r>
              <a:rPr lang="en-US" sz="2400" dirty="0">
                <a:solidFill>
                  <a:srgbClr val="001D35"/>
                </a:solidFill>
              </a:rPr>
              <a:t>are used to generate the code</a:t>
            </a:r>
            <a:r>
              <a:rPr lang="en-US" sz="2400" dirty="0" smtClean="0">
                <a:solidFill>
                  <a:srgbClr val="001D35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1D35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1D35"/>
                </a:solidFill>
              </a:rPr>
              <a:t>Different </a:t>
            </a:r>
            <a:r>
              <a:rPr lang="en-US" sz="2400" dirty="0">
                <a:solidFill>
                  <a:srgbClr val="001D35"/>
                </a:solidFill>
              </a:rPr>
              <a:t>high level programming languages such as C, C++, </a:t>
            </a:r>
            <a:r>
              <a:rPr lang="en-US" sz="2400" dirty="0">
                <a:solidFill>
                  <a:srgbClr val="001D35"/>
                </a:solidFill>
              </a:rPr>
              <a:t>Python, </a:t>
            </a:r>
            <a:r>
              <a:rPr lang="en-US" sz="2400" dirty="0">
                <a:solidFill>
                  <a:srgbClr val="001D35"/>
                </a:solidFill>
              </a:rPr>
              <a:t>Java and PHP are used for coding. </a:t>
            </a:r>
            <a:r>
              <a:rPr lang="en-US" sz="2400" dirty="0">
                <a:solidFill>
                  <a:srgbClr val="001D35"/>
                </a:solidFill>
              </a:rPr>
              <a:t>The programming language is chosen with respect to the type of software being </a:t>
            </a:r>
            <a:r>
              <a:rPr lang="en-US" sz="2400" dirty="0" smtClean="0">
                <a:solidFill>
                  <a:srgbClr val="001D35"/>
                </a:solidFill>
              </a:rPr>
              <a:t>developed and expertise of the team.</a:t>
            </a:r>
            <a:r>
              <a:rPr lang="en-US" sz="2400" dirty="0">
                <a:solidFill>
                  <a:srgbClr val="001D35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576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57500653-B8DC-06AB-B955-FBE1837E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4" y="254253"/>
            <a:ext cx="8166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PK" sz="2800" b="1" i="1" u="sng" dirty="0">
                <a:solidFill>
                  <a:srgbClr val="002060"/>
                </a:solidFill>
                <a:latin typeface="Arial" panose="020B0604020202020204" pitchFamily="34" charset="0"/>
              </a:rPr>
              <a:t>SYSTEMS DEVELOPMENT LIFE CYCLE (SDLC)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2508" y="1114840"/>
            <a:ext cx="106323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Here's a more detailed breakdown of the development phase: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Code Implementation: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Developers write and implement the code, using programming languages and tools based on the project's requirements and design specifications.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Building the Application: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This involves constructing the software's components, including both front-end and back-end development, to create a functional application.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Testing: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Throughout the development phase, developers perform regular code tests and reviews to identify and fix bugs and vulnerabilities.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Tools and Technologies: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Developers utilize various tools, programming environments, and languages (e.g., C++, PHP, Python) to build the software according to the project specifications. </a:t>
            </a:r>
          </a:p>
        </p:txBody>
      </p:sp>
    </p:spTree>
    <p:extLst>
      <p:ext uri="{BB962C8B-B14F-4D97-AF65-F5344CB8AC3E}">
        <p14:creationId xmlns:p14="http://schemas.microsoft.com/office/powerpoint/2010/main" val="10104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57500653-B8DC-06AB-B955-FBE1837E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4" y="254253"/>
            <a:ext cx="8166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PK" sz="2800" b="1" i="1" u="sng" dirty="0">
                <a:solidFill>
                  <a:srgbClr val="002060"/>
                </a:solidFill>
                <a:latin typeface="Arial" panose="020B0604020202020204" pitchFamily="34" charset="0"/>
              </a:rPr>
              <a:t>SYSTEMS DEVELOPMENT LIFE CYCLE (SDLC)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1454" y="1140835"/>
            <a:ext cx="111720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DevOps </a:t>
            </a:r>
            <a:r>
              <a:rPr lang="en-US" sz="2400" b="1" dirty="0">
                <a:solidFill>
                  <a:srgbClr val="FF0000"/>
                </a:solidFill>
              </a:rPr>
              <a:t>Integration: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DevOps engineers play a crucial role in allocating resources to developers, streamlining the process of testing and rollout, and employing CI/CD (Continuous Integration/Continuous Delivery) for efficient development and deployment.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Modular Development: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 some cases, the development phase is split into sub-stages, especially when using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microservice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or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miniservice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architectures, where development is broken into separate modules. 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ctr"/>
            <a:r>
              <a:rPr lang="en-US" sz="2400" b="1" dirty="0">
                <a:solidFill>
                  <a:srgbClr val="FF0000"/>
                </a:solidFill>
              </a:rPr>
              <a:t>Integration: </a:t>
            </a:r>
            <a:endParaRPr lang="en-US" sz="2400" b="1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Developers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integrate the various components of the software to ensure they work together seamlessly.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Documentation: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Developers refer to documents like the SDD (Software Design Document) and SRS (Software Requirements Specification) to guide their coding and development efforts. </a:t>
            </a:r>
          </a:p>
        </p:txBody>
      </p:sp>
    </p:spTree>
    <p:extLst>
      <p:ext uri="{BB962C8B-B14F-4D97-AF65-F5344CB8AC3E}">
        <p14:creationId xmlns:p14="http://schemas.microsoft.com/office/powerpoint/2010/main" val="24876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57500653-B8DC-06AB-B955-FBE1837E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4" y="254253"/>
            <a:ext cx="8166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PK" sz="2800" b="1" i="1" u="sng" dirty="0">
                <a:solidFill>
                  <a:srgbClr val="002060"/>
                </a:solidFill>
                <a:latin typeface="Arial" panose="020B0604020202020204" pitchFamily="34" charset="0"/>
              </a:rPr>
              <a:t>SYSTEMS DEVELOPMENT LIFE CYCLE (SDLC)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27340" y="1293235"/>
            <a:ext cx="102923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DevOps </a:t>
            </a:r>
            <a:r>
              <a:rPr lang="en-US" sz="2400" b="1" dirty="0">
                <a:solidFill>
                  <a:srgbClr val="FF0000"/>
                </a:solidFill>
              </a:rPr>
              <a:t>Integration: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DevOps engineers play a crucial role in allocating resources to developers, streamlining the process of testing and rollout, and employing CI/CD (Continuous Integration/Continuous Delivery) for efficient development and deployment.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Modular Development:</a:t>
            </a:r>
            <a:endParaRPr lang="en-US" sz="2400" dirty="0">
              <a:solidFill>
                <a:srgbClr val="FF0000"/>
              </a:solidFill>
            </a:endParaRPr>
          </a:p>
          <a:p>
            <a:pPr font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 some cases, the development phase is split into sub-stages, especially when using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microservice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or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miniservice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architectures, where development is broken into separate modules.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Documentation: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Developers refer to documents like the SDD (Software Design Document) and SRS (Software Requirements Specification) to guide their coding and development efforts. </a:t>
            </a:r>
          </a:p>
        </p:txBody>
      </p:sp>
    </p:spTree>
    <p:extLst>
      <p:ext uri="{BB962C8B-B14F-4D97-AF65-F5344CB8AC3E}">
        <p14:creationId xmlns:p14="http://schemas.microsoft.com/office/powerpoint/2010/main" val="48647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57500653-B8DC-06AB-B955-FBE1837E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4" y="254253"/>
            <a:ext cx="8166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PK" sz="2800" b="1" i="1" u="sng" dirty="0">
                <a:solidFill>
                  <a:srgbClr val="002060"/>
                </a:solidFill>
                <a:latin typeface="Arial" panose="020B0604020202020204" pitchFamily="34" charset="0"/>
              </a:rPr>
              <a:t>SYSTEMS DEVELOPMENT LIFE CYCLE (SDLC)</a:t>
            </a: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093" y="0"/>
            <a:ext cx="1036907" cy="129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27340" y="1011881"/>
            <a:ext cx="114646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Importance: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pPr fontAlgn="ctr"/>
            <a:r>
              <a:rPr lang="en-US" sz="2400" b="1" dirty="0">
                <a:solidFill>
                  <a:srgbClr val="FF0000"/>
                </a:solidFill>
              </a:rPr>
              <a:t>Realizing the vision:</a:t>
            </a:r>
            <a:r>
              <a:rPr lang="en-US" sz="2400" dirty="0">
                <a:solidFill>
                  <a:srgbClr val="FF0000"/>
                </a:solidFill>
              </a:rPr>
              <a:t>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The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Development / Coding / Implementation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phase is where the abstract design and requirements come to life as a functional software application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pPr fontAlgn="ctr"/>
            <a:r>
              <a:rPr lang="en-US" sz="2400" b="1" dirty="0">
                <a:solidFill>
                  <a:srgbClr val="FF0000"/>
                </a:solidFill>
              </a:rPr>
              <a:t>Foundation for testing and deployment:</a:t>
            </a:r>
            <a:r>
              <a:rPr lang="en-US" sz="2400" dirty="0">
                <a:solidFill>
                  <a:srgbClr val="FF0000"/>
                </a:solidFill>
              </a:rPr>
              <a:t>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The quality of the implementation directly impacts the effectiveness of subsequent testing and deployment phases.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Meeting requirements: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 The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implementation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phase ensures that the final product meets the specified requirements and functionalities. 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ctr"/>
            <a:r>
              <a:rPr lang="en-US" sz="2400" b="1" dirty="0">
                <a:solidFill>
                  <a:srgbClr val="FF0000"/>
                </a:solidFill>
              </a:rPr>
              <a:t>Follows design: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The implementation phase directly follows the design phase, where the software architecture and components are defined. 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Precedes testing and deployment: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The implementation phase is followed by testing and deployment phases, where the software is tested and deployed to the target environment. 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Code quality: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Developers should follow coding standards and best practices to ensure maintainability and readability of the code. </a:t>
            </a:r>
          </a:p>
        </p:txBody>
      </p:sp>
    </p:spTree>
    <p:extLst>
      <p:ext uri="{BB962C8B-B14F-4D97-AF65-F5344CB8AC3E}">
        <p14:creationId xmlns:p14="http://schemas.microsoft.com/office/powerpoint/2010/main" val="65448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3193</TotalTime>
  <Words>656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Development/ Implementation / Coding Phase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 Here</dc:title>
  <dc:creator>ARFA</dc:creator>
  <cp:lastModifiedBy>umer rana</cp:lastModifiedBy>
  <cp:revision>187</cp:revision>
  <dcterms:created xsi:type="dcterms:W3CDTF">2020-04-03T08:52:33Z</dcterms:created>
  <dcterms:modified xsi:type="dcterms:W3CDTF">2025-04-01T11:57:11Z</dcterms:modified>
</cp:coreProperties>
</file>